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72" r:id="rId2"/>
    <p:sldId id="279" r:id="rId3"/>
    <p:sldId id="280" r:id="rId4"/>
    <p:sldId id="281" r:id="rId5"/>
    <p:sldId id="282" r:id="rId6"/>
    <p:sldId id="304" r:id="rId7"/>
    <p:sldId id="305" r:id="rId8"/>
    <p:sldId id="308" r:id="rId9"/>
    <p:sldId id="306" r:id="rId10"/>
  </p:sldIdLst>
  <p:sldSz cx="9144000" cy="5143500" type="screen16x9"/>
  <p:notesSz cx="6858000" cy="9144000"/>
  <p:embeddedFontLs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  <p:embeddedFont>
      <p:font typeface="Titillium Web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3" roundtripDataSignature="AMtx7miA/bRivGNZg6cBBHDBtwMUL7Cw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5" autoAdjust="0"/>
    <p:restoredTop sz="94643"/>
  </p:normalViewPr>
  <p:slideViewPr>
    <p:cSldViewPr snapToGrid="0">
      <p:cViewPr varScale="1">
        <p:scale>
          <a:sx n="83" d="100"/>
          <a:sy n="83" d="100"/>
        </p:scale>
        <p:origin x="74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10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124f939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gb124f939de_0_0:notes"/>
          <p:cNvSpPr txBox="1">
            <a:spLocks noGrp="1"/>
          </p:cNvSpPr>
          <p:nvPr>
            <p:ph type="body" idx="1"/>
          </p:nvPr>
        </p:nvSpPr>
        <p:spPr>
          <a:xfrm>
            <a:off x="914402" y="4343406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1623fcd4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1623fcd44_0_1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1623fcd44_0_1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b1623fcd4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b1623fcd4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b1623fcd44_0_1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1623fcd4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b1623fcd44_0_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13389febf_0_3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gb13389febf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b13389febf_0_4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0" name="Google Shape;560;gb13389febf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478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19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812727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812727" y="2658814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marL="1828800" lvl="3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marL="2286000" lvl="4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682530" y="4716299"/>
            <a:ext cx="364170" cy="33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425200" y="4739999"/>
            <a:ext cx="8296801" cy="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425197" y="415650"/>
            <a:ext cx="183302" cy="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28016" y="4226023"/>
            <a:ext cx="8388602" cy="39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709888" y="4717935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425200" y="4739999"/>
            <a:ext cx="8296801" cy="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5"/>
          <p:cNvCxnSpPr/>
          <p:nvPr/>
        </p:nvCxnSpPr>
        <p:spPr>
          <a:xfrm>
            <a:off x="425200" y="415650"/>
            <a:ext cx="8296801" cy="2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5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2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9600"/>
              <a:buFont typeface="Lato"/>
              <a:buNone/>
              <a:defRPr sz="9600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2" cy="10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709888" y="4717935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Raleway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684347" y="4692392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13389febf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gb13389febf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gb13389febf_0_68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13389febf_0_29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gb13389febf_0_29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gb13389febf_0_295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709888" y="4717935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bg>
      <p:bgPr>
        <a:solidFill>
          <a:srgbClr val="F4652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7"/>
          <p:cNvCxnSpPr/>
          <p:nvPr/>
        </p:nvCxnSpPr>
        <p:spPr>
          <a:xfrm>
            <a:off x="425200" y="415650"/>
            <a:ext cx="8296801" cy="2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7"/>
          <p:cNvCxnSpPr/>
          <p:nvPr/>
        </p:nvCxnSpPr>
        <p:spPr>
          <a:xfrm>
            <a:off x="425200" y="4739999"/>
            <a:ext cx="8296801" cy="2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406423" y="1806824"/>
            <a:ext cx="8296803" cy="154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8709888" y="4717935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8"/>
          <p:cNvCxnSpPr/>
          <p:nvPr/>
        </p:nvCxnSpPr>
        <p:spPr>
          <a:xfrm>
            <a:off x="2477722" y="415650"/>
            <a:ext cx="6244203" cy="2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8"/>
          <p:cNvCxnSpPr/>
          <p:nvPr/>
        </p:nvCxnSpPr>
        <p:spPr>
          <a:xfrm>
            <a:off x="2477722" y="4739999"/>
            <a:ext cx="6244203" cy="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8"/>
          <p:cNvCxnSpPr/>
          <p:nvPr/>
        </p:nvCxnSpPr>
        <p:spPr>
          <a:xfrm>
            <a:off x="425197" y="415650"/>
            <a:ext cx="183302" cy="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1" cy="63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2410111" y="1595776"/>
            <a:ext cx="6321603" cy="300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709888" y="4717935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9"/>
          <p:cNvCxnSpPr/>
          <p:nvPr/>
        </p:nvCxnSpPr>
        <p:spPr>
          <a:xfrm>
            <a:off x="2477722" y="415650"/>
            <a:ext cx="6244203" cy="2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9"/>
          <p:cNvCxnSpPr/>
          <p:nvPr/>
        </p:nvCxnSpPr>
        <p:spPr>
          <a:xfrm>
            <a:off x="2477722" y="4739999"/>
            <a:ext cx="6244203" cy="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9"/>
          <p:cNvCxnSpPr/>
          <p:nvPr/>
        </p:nvCxnSpPr>
        <p:spPr>
          <a:xfrm>
            <a:off x="425197" y="415650"/>
            <a:ext cx="183302" cy="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1" cy="63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2400301" y="1602675"/>
            <a:ext cx="3071403" cy="300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2" cy="300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709888" y="4717935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303299" y="411575"/>
            <a:ext cx="8520602" cy="63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709888" y="4717935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11"/>
          <p:cNvCxnSpPr/>
          <p:nvPr/>
        </p:nvCxnSpPr>
        <p:spPr>
          <a:xfrm>
            <a:off x="425197" y="415650"/>
            <a:ext cx="183302" cy="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319499" y="936600"/>
            <a:ext cx="2808002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319499" y="1846802"/>
            <a:ext cx="2808002" cy="28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709888" y="4717935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bg>
      <p:bgPr>
        <a:solidFill>
          <a:srgbClr val="757575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12"/>
          <p:cNvCxnSpPr/>
          <p:nvPr/>
        </p:nvCxnSpPr>
        <p:spPr>
          <a:xfrm>
            <a:off x="425197" y="415650"/>
            <a:ext cx="183302" cy="2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283102" y="712140"/>
            <a:ext cx="6244202" cy="383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aleway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709888" y="4717935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4572000" y="123"/>
            <a:ext cx="4572000" cy="5143503"/>
          </a:xfrm>
          <a:prstGeom prst="rect">
            <a:avLst/>
          </a:prstGeom>
          <a:solidFill>
            <a:srgbClr val="F4652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9" name="Google Shape;49;p13"/>
          <p:cNvCxnSpPr/>
          <p:nvPr/>
        </p:nvCxnSpPr>
        <p:spPr>
          <a:xfrm>
            <a:off x="5029675" y="4495500"/>
            <a:ext cx="468302" cy="2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265500" y="1397349"/>
            <a:ext cx="4045200" cy="131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3600"/>
              <a:buFont typeface="Raleway"/>
              <a:buNone/>
              <a:defRPr sz="3600">
                <a:solidFill>
                  <a:srgbClr val="F465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265500" y="2735371"/>
            <a:ext cx="4045200" cy="134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709888" y="4717935"/>
            <a:ext cx="336812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defRPr sz="3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■"/>
              <a:def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709886" y="4717934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b124f939de_0_0" descr="ptm_slide16-9_testata_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073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b124f939de_0_0"/>
          <p:cNvSpPr txBox="1"/>
          <p:nvPr/>
        </p:nvSpPr>
        <p:spPr>
          <a:xfrm>
            <a:off x="311900" y="1294800"/>
            <a:ext cx="83997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2400" b="1" dirty="0" smtClean="0">
                <a:latin typeface="Lato"/>
                <a:ea typeface="Lato"/>
                <a:cs typeface="Lato"/>
                <a:sym typeface="Lato"/>
              </a:rPr>
              <a:t>Approvazione Piano</a:t>
            </a:r>
            <a:endParaRPr sz="25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gb124f939de_0_0"/>
          <p:cNvSpPr txBox="1"/>
          <p:nvPr/>
        </p:nvSpPr>
        <p:spPr>
          <a:xfrm>
            <a:off x="2030775" y="126350"/>
            <a:ext cx="5343300" cy="8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it-IT" sz="2600" b="1" i="0" u="none" strike="noStrike" cap="none" dirty="0" smtClean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PERCORSO</a:t>
            </a:r>
            <a:endParaRPr sz="2600" b="1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" name="Google Shape;291;p35"/>
          <p:cNvSpPr/>
          <p:nvPr/>
        </p:nvSpPr>
        <p:spPr>
          <a:xfrm>
            <a:off x="7582075" y="4393150"/>
            <a:ext cx="1561800" cy="377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292;p35"/>
          <p:cNvSpPr/>
          <p:nvPr/>
        </p:nvSpPr>
        <p:spPr>
          <a:xfrm>
            <a:off x="5193525" y="4393150"/>
            <a:ext cx="2564400" cy="377100"/>
          </a:xfrm>
          <a:prstGeom prst="homePlat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293;p35"/>
          <p:cNvSpPr/>
          <p:nvPr/>
        </p:nvSpPr>
        <p:spPr>
          <a:xfrm>
            <a:off x="2519775" y="4393150"/>
            <a:ext cx="2889900" cy="377100"/>
          </a:xfrm>
          <a:prstGeom prst="homePlat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Google Shape;294;p35"/>
          <p:cNvSpPr/>
          <p:nvPr/>
        </p:nvSpPr>
        <p:spPr>
          <a:xfrm>
            <a:off x="0" y="4393150"/>
            <a:ext cx="2736000" cy="377100"/>
          </a:xfrm>
          <a:prstGeom prst="homePlat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96;p35"/>
          <p:cNvSpPr/>
          <p:nvPr/>
        </p:nvSpPr>
        <p:spPr>
          <a:xfrm>
            <a:off x="7812371" y="2669852"/>
            <a:ext cx="1161000" cy="1319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endParaRPr sz="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297;p35"/>
          <p:cNvSpPr/>
          <p:nvPr/>
        </p:nvSpPr>
        <p:spPr>
          <a:xfrm>
            <a:off x="7812360" y="3989009"/>
            <a:ext cx="1161000" cy="297000"/>
          </a:xfrm>
          <a:prstGeom prst="rect">
            <a:avLst/>
          </a:prstGeom>
          <a:solidFill>
            <a:srgbClr val="EA9999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298;p35"/>
          <p:cNvSpPr txBox="1"/>
          <p:nvPr/>
        </p:nvSpPr>
        <p:spPr>
          <a:xfrm>
            <a:off x="7839375" y="3989150"/>
            <a:ext cx="1134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it-IT" sz="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MAGGIO  2021</a:t>
            </a:r>
            <a:endParaRPr sz="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299;p35"/>
          <p:cNvSpPr txBox="1"/>
          <p:nvPr/>
        </p:nvSpPr>
        <p:spPr>
          <a:xfrm>
            <a:off x="7839375" y="2692995"/>
            <a:ext cx="11340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Approvazione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PTM in Consiglio metropolitano</a:t>
            </a:r>
            <a:endParaRPr sz="1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300;p35"/>
          <p:cNvSpPr/>
          <p:nvPr/>
        </p:nvSpPr>
        <p:spPr>
          <a:xfrm>
            <a:off x="6516226" y="2663692"/>
            <a:ext cx="1161000" cy="13191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endParaRPr sz="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301;p35"/>
          <p:cNvSpPr/>
          <p:nvPr/>
        </p:nvSpPr>
        <p:spPr>
          <a:xfrm>
            <a:off x="6516216" y="3981822"/>
            <a:ext cx="1161000" cy="297000"/>
          </a:xfrm>
          <a:prstGeom prst="rect">
            <a:avLst/>
          </a:prstGeom>
          <a:solidFill>
            <a:srgbClr val="B7B7B7"/>
          </a:solidFill>
          <a:ln w="254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Google Shape;302;p35"/>
          <p:cNvSpPr txBox="1"/>
          <p:nvPr/>
        </p:nvSpPr>
        <p:spPr>
          <a:xfrm>
            <a:off x="6529700" y="3974400"/>
            <a:ext cx="1134000" cy="2970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it-IT" sz="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MARZO 2021</a:t>
            </a:r>
            <a:endParaRPr sz="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303;p35"/>
          <p:cNvSpPr txBox="1"/>
          <p:nvPr/>
        </p:nvSpPr>
        <p:spPr>
          <a:xfrm>
            <a:off x="6543229" y="2686836"/>
            <a:ext cx="11340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Espressione 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parere motivato del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Comitato Urbanistico Regionale 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(CUR)</a:t>
            </a:r>
            <a:endParaRPr sz="1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304;p35"/>
          <p:cNvSpPr/>
          <p:nvPr/>
        </p:nvSpPr>
        <p:spPr>
          <a:xfrm>
            <a:off x="5247083" y="2663692"/>
            <a:ext cx="1161000" cy="13191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endParaRPr sz="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305;p35"/>
          <p:cNvSpPr/>
          <p:nvPr/>
        </p:nvSpPr>
        <p:spPr>
          <a:xfrm>
            <a:off x="5247075" y="3981822"/>
            <a:ext cx="1161000" cy="297000"/>
          </a:xfrm>
          <a:prstGeom prst="rect">
            <a:avLst/>
          </a:prstGeom>
          <a:solidFill>
            <a:srgbClr val="B7B7B7"/>
          </a:solidFill>
          <a:ln w="254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306;p35"/>
          <p:cNvSpPr txBox="1"/>
          <p:nvPr/>
        </p:nvSpPr>
        <p:spPr>
          <a:xfrm>
            <a:off x="5247075" y="3981825"/>
            <a:ext cx="1134000" cy="2970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it-IT" sz="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DICEMBRE 2020</a:t>
            </a:r>
            <a:endParaRPr sz="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307;p35"/>
          <p:cNvSpPr txBox="1"/>
          <p:nvPr/>
        </p:nvSpPr>
        <p:spPr>
          <a:xfrm>
            <a:off x="5274086" y="2686836"/>
            <a:ext cx="113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Adozione 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Piano controdedotto 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Consiglio metropolitano</a:t>
            </a:r>
            <a:endParaRPr sz="1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308;p35"/>
          <p:cNvSpPr/>
          <p:nvPr/>
        </p:nvSpPr>
        <p:spPr>
          <a:xfrm>
            <a:off x="3950931" y="2663691"/>
            <a:ext cx="1161000" cy="13191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endParaRPr sz="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309;p35"/>
          <p:cNvSpPr/>
          <p:nvPr/>
        </p:nvSpPr>
        <p:spPr>
          <a:xfrm>
            <a:off x="3950931" y="3981822"/>
            <a:ext cx="1161000" cy="297000"/>
          </a:xfrm>
          <a:prstGeom prst="rect">
            <a:avLst/>
          </a:prstGeom>
          <a:solidFill>
            <a:srgbClr val="B7B7B7"/>
          </a:solidFill>
          <a:ln w="254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310;p35"/>
          <p:cNvSpPr txBox="1"/>
          <p:nvPr/>
        </p:nvSpPr>
        <p:spPr>
          <a:xfrm>
            <a:off x="3977925" y="3989150"/>
            <a:ext cx="1134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it-IT" sz="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OTTOBRE 2020</a:t>
            </a:r>
            <a:endParaRPr sz="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311;p35"/>
          <p:cNvSpPr txBox="1"/>
          <p:nvPr/>
        </p:nvSpPr>
        <p:spPr>
          <a:xfrm>
            <a:off x="3977940" y="2686836"/>
            <a:ext cx="11340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Fine del deposito e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raccolta 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dei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contributi degli Enti 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delle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osservazioni</a:t>
            </a: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312;p35"/>
          <p:cNvSpPr/>
          <p:nvPr/>
        </p:nvSpPr>
        <p:spPr>
          <a:xfrm>
            <a:off x="2654766" y="2669861"/>
            <a:ext cx="1161000" cy="13191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endParaRPr sz="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313;p35"/>
          <p:cNvSpPr/>
          <p:nvPr/>
        </p:nvSpPr>
        <p:spPr>
          <a:xfrm>
            <a:off x="2654762" y="3989019"/>
            <a:ext cx="1161000" cy="297000"/>
          </a:xfrm>
          <a:prstGeom prst="rect">
            <a:avLst/>
          </a:prstGeom>
          <a:solidFill>
            <a:srgbClr val="B7B7B7"/>
          </a:solidFill>
          <a:ln w="254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314;p35"/>
          <p:cNvSpPr txBox="1"/>
          <p:nvPr/>
        </p:nvSpPr>
        <p:spPr>
          <a:xfrm>
            <a:off x="2681769" y="2693004"/>
            <a:ext cx="113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Assunzione della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proposta di Piano 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avvio 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della fase di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deposito</a:t>
            </a: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315;p35"/>
          <p:cNvSpPr/>
          <p:nvPr/>
        </p:nvSpPr>
        <p:spPr>
          <a:xfrm>
            <a:off x="1358620" y="2669861"/>
            <a:ext cx="1161000" cy="1319100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endParaRPr sz="600" b="1" i="0" u="none" strike="noStrike" cap="none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316;p35"/>
          <p:cNvSpPr/>
          <p:nvPr/>
        </p:nvSpPr>
        <p:spPr>
          <a:xfrm>
            <a:off x="1358618" y="3989019"/>
            <a:ext cx="1161000" cy="297000"/>
          </a:xfrm>
          <a:prstGeom prst="rect">
            <a:avLst/>
          </a:prstGeom>
          <a:solidFill>
            <a:srgbClr val="B7B7B7"/>
          </a:solidFill>
          <a:ln w="254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317;p35"/>
          <p:cNvSpPr txBox="1"/>
          <p:nvPr/>
        </p:nvSpPr>
        <p:spPr>
          <a:xfrm>
            <a:off x="1385625" y="3981823"/>
            <a:ext cx="1134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Helvetica Neue"/>
              <a:buNone/>
            </a:pPr>
            <a:r>
              <a:rPr lang="it-IT" sz="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GIUGNO 2020</a:t>
            </a:r>
            <a:endParaRPr sz="8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318;p35"/>
          <p:cNvSpPr txBox="1"/>
          <p:nvPr/>
        </p:nvSpPr>
        <p:spPr>
          <a:xfrm>
            <a:off x="1385623" y="2693004"/>
            <a:ext cx="11340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Helvetica Neue"/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Fine della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Consultazione preliminare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della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 parte del percorso partecipativo</a:t>
            </a:r>
            <a:endParaRPr sz="1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319;p35"/>
          <p:cNvSpPr/>
          <p:nvPr/>
        </p:nvSpPr>
        <p:spPr>
          <a:xfrm>
            <a:off x="116480" y="2669861"/>
            <a:ext cx="1161000" cy="1319100"/>
          </a:xfrm>
          <a:prstGeom prst="rect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endParaRPr sz="600" b="1" i="0" u="none" strike="noStrike" cap="none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320;p35"/>
          <p:cNvSpPr/>
          <p:nvPr/>
        </p:nvSpPr>
        <p:spPr>
          <a:xfrm>
            <a:off x="116480" y="3989019"/>
            <a:ext cx="1161000" cy="297000"/>
          </a:xfrm>
          <a:prstGeom prst="rect">
            <a:avLst/>
          </a:prstGeom>
          <a:solidFill>
            <a:srgbClr val="B7B7B7"/>
          </a:solidFill>
          <a:ln w="254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321;p35"/>
          <p:cNvSpPr txBox="1"/>
          <p:nvPr/>
        </p:nvSpPr>
        <p:spPr>
          <a:xfrm>
            <a:off x="116475" y="3981825"/>
            <a:ext cx="1161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Helvetica Neue"/>
              <a:buNone/>
            </a:pPr>
            <a:r>
              <a:rPr lang="it-IT" sz="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FEBBRAIO 2020</a:t>
            </a:r>
            <a:endParaRPr sz="800" b="1" i="0" u="none" strike="noStrike" cap="none">
              <a:solidFill>
                <a:srgbClr val="FFFFFF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322;p35"/>
          <p:cNvSpPr txBox="1"/>
          <p:nvPr/>
        </p:nvSpPr>
        <p:spPr>
          <a:xfrm>
            <a:off x="116475" y="2693003"/>
            <a:ext cx="1161000" cy="1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Helvetica Neue"/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Avvio della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Consultazione preliminare</a:t>
            </a:r>
            <a:r>
              <a:rPr lang="it-IT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della </a:t>
            </a: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 parte del percorso partecipativo</a:t>
            </a: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323;p35"/>
          <p:cNvSpPr txBox="1"/>
          <p:nvPr/>
        </p:nvSpPr>
        <p:spPr>
          <a:xfrm>
            <a:off x="5328125" y="4384300"/>
            <a:ext cx="23355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</a:t>
            </a: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PTM adottato</a:t>
            </a:r>
            <a:endParaRPr sz="5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76" name="Google Shape;324;p35"/>
          <p:cNvSpPr txBox="1"/>
          <p:nvPr/>
        </p:nvSpPr>
        <p:spPr>
          <a:xfrm>
            <a:off x="7804725" y="4384300"/>
            <a:ext cx="1203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4</a:t>
            </a:r>
            <a:endParaRPr sz="500" b="1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PTM approvato</a:t>
            </a:r>
            <a:endParaRPr sz="5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77" name="Google Shape;325;p35"/>
          <p:cNvSpPr txBox="1"/>
          <p:nvPr/>
        </p:nvSpPr>
        <p:spPr>
          <a:xfrm>
            <a:off x="116475" y="4384300"/>
            <a:ext cx="2403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1</a:t>
            </a:r>
            <a:endParaRPr sz="500" b="1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Consultazione preliminare</a:t>
            </a:r>
            <a:endParaRPr sz="5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81" name="Google Shape;331;p35"/>
          <p:cNvSpPr txBox="1"/>
          <p:nvPr/>
        </p:nvSpPr>
        <p:spPr>
          <a:xfrm>
            <a:off x="2789802" y="4384296"/>
            <a:ext cx="2268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</a:t>
            </a:r>
            <a:endParaRPr sz="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Proposta di PTM «assunta»</a:t>
            </a:r>
            <a:endParaRPr sz="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332;p35"/>
          <p:cNvSpPr txBox="1"/>
          <p:nvPr/>
        </p:nvSpPr>
        <p:spPr>
          <a:xfrm>
            <a:off x="2681775" y="3974398"/>
            <a:ext cx="1134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Helvetica Neue"/>
              <a:buNone/>
            </a:pPr>
            <a:r>
              <a:rPr lang="it-IT" sz="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LUGLIO 2020</a:t>
            </a:r>
            <a:endParaRPr sz="8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b1623fcd44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25" y="1183925"/>
            <a:ext cx="8545100" cy="37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b1623fcd44_0_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21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b1623fcd44_0_140"/>
          <p:cNvSpPr/>
          <p:nvPr/>
        </p:nvSpPr>
        <p:spPr>
          <a:xfrm>
            <a:off x="3111925" y="576625"/>
            <a:ext cx="2145300" cy="415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74;gb1623fcd44_0_167"/>
          <p:cNvSpPr txBox="1"/>
          <p:nvPr/>
        </p:nvSpPr>
        <p:spPr>
          <a:xfrm>
            <a:off x="2047425" y="99875"/>
            <a:ext cx="5318400" cy="9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1">
                <a:latin typeface="Titillium Web"/>
                <a:ea typeface="Titillium Web"/>
                <a:cs typeface="Titillium Web"/>
                <a:sym typeface="Titillium Web"/>
              </a:rPr>
              <a:t>OSSERVAZIONI</a:t>
            </a:r>
            <a:endParaRPr sz="2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8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b1623fcd44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b1623fcd44_0_167"/>
          <p:cNvSpPr/>
          <p:nvPr/>
        </p:nvSpPr>
        <p:spPr>
          <a:xfrm>
            <a:off x="3111925" y="576625"/>
            <a:ext cx="2145300" cy="415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b1623fcd44_0_167"/>
          <p:cNvSpPr txBox="1"/>
          <p:nvPr/>
        </p:nvSpPr>
        <p:spPr>
          <a:xfrm>
            <a:off x="2047425" y="99875"/>
            <a:ext cx="5318400" cy="9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1">
                <a:latin typeface="Titillium Web"/>
                <a:ea typeface="Titillium Web"/>
                <a:cs typeface="Titillium Web"/>
                <a:sym typeface="Titillium Web"/>
              </a:rPr>
              <a:t>OSSERVAZIONI</a:t>
            </a:r>
            <a:endParaRPr sz="2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8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5" name="Google Shape;375;gb1623fcd44_0_167"/>
          <p:cNvSpPr txBox="1"/>
          <p:nvPr/>
        </p:nvSpPr>
        <p:spPr>
          <a:xfrm>
            <a:off x="180163" y="1210838"/>
            <a:ext cx="43863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000" marR="0" lvl="0" indent="-76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Titillium Web"/>
              <a:buChar char="➔"/>
            </a:pPr>
            <a:r>
              <a:rPr lang="it-IT" sz="1200" b="1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Unioni di Comuni </a:t>
            </a:r>
            <a:endParaRPr sz="1200" b="1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Appennino Bolognese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Terre di Pianura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Reno Galliera 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Nuovo Circondario Imolese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Reno Lavino Samoggia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83399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Titillium Web"/>
              <a:buChar char="➔"/>
            </a:pPr>
            <a:r>
              <a:rPr lang="it-IT" sz="1200" b="1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</a:t>
            </a:r>
            <a:r>
              <a:rPr lang="it-IT" sz="1200" b="0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forma singola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(3</a:t>
            </a:r>
            <a:r>
              <a:rPr lang="it-IT" sz="1200" b="1" dirty="0"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1200" b="1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83399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Titillium Web"/>
              <a:buChar char="➔"/>
            </a:pPr>
            <a:r>
              <a:rPr lang="it-IT" sz="1200" b="1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Consiglieri metropolitani </a:t>
            </a:r>
            <a:endParaRPr sz="1200" b="1" i="0" u="none" strike="noStrike" cap="none" dirty="0">
              <a:solidFill>
                <a:srgbClr val="0097A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Mengoli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Evangelisti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83399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Titillium Web"/>
              <a:buChar char="➔"/>
            </a:pPr>
            <a:r>
              <a:rPr lang="it-IT" sz="1200" b="1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 confinanti </a:t>
            </a:r>
            <a:endParaRPr sz="1200" b="1" i="0" u="none" strike="noStrike" cap="none" dirty="0">
              <a:solidFill>
                <a:srgbClr val="0097A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Savignano sul Panaro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83399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Titillium Web"/>
              <a:buChar char="➔"/>
            </a:pPr>
            <a:r>
              <a:rPr lang="it-IT" sz="1200" b="1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Associazioni ambientaliste</a:t>
            </a:r>
            <a:endParaRPr sz="1200" b="1" i="0" u="none" strike="noStrike" cap="none" dirty="0">
              <a:solidFill>
                <a:srgbClr val="0097A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Italia Nostra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CAI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Legambiente Emilia Romagna</a:t>
            </a:r>
            <a:endParaRPr sz="11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6" name="Google Shape;376;gb1623fcd44_0_167"/>
          <p:cNvSpPr txBox="1"/>
          <p:nvPr/>
        </p:nvSpPr>
        <p:spPr>
          <a:xfrm>
            <a:off x="4566425" y="1210838"/>
            <a:ext cx="4397400" cy="3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83399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Titillium Web"/>
              <a:buChar char="➔"/>
            </a:pPr>
            <a:r>
              <a:rPr lang="it-IT" sz="1200" b="1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Associazioni di categoria e partecipate</a:t>
            </a:r>
            <a:endParaRPr sz="1200" b="1" i="0" u="none" strike="noStrike" cap="none" dirty="0">
              <a:solidFill>
                <a:srgbClr val="0097A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Confcommercio ( 2 osservazioni)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Confindustria Emilia Area Centro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ANCE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Coldiretti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CIA Confederazione Italiana Agricoltori Bologna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Aeroporto G. Marconi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Azione Hera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83399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Titillium Web"/>
              <a:buChar char="➔"/>
            </a:pPr>
            <a:r>
              <a:rPr lang="it-IT" sz="1200" b="1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Imprese singole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(2</a:t>
            </a:r>
            <a:r>
              <a:rPr lang="it-IT" sz="1200" b="1" dirty="0"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1200" b="1" i="0" u="none" strike="noStrike" cap="none" dirty="0">
              <a:solidFill>
                <a:srgbClr val="0097A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83399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Titillium Web"/>
              <a:buChar char="➔"/>
            </a:pPr>
            <a:r>
              <a:rPr lang="it-IT" sz="1200" b="1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Comitati di cittadini</a:t>
            </a:r>
            <a:endParaRPr sz="1200" b="1" i="0" u="none" strike="noStrike" cap="none" dirty="0">
              <a:solidFill>
                <a:srgbClr val="0097A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 Ambiente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 Ambiente Terre di Pianura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Comitato discarica di Baricella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83399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Titillium Web"/>
              <a:buChar char="➔"/>
            </a:pPr>
            <a:r>
              <a:rPr lang="it-IT" sz="1200" b="1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Ordini professionali </a:t>
            </a:r>
            <a:endParaRPr sz="1200" b="1" i="0" u="none" strike="noStrike" cap="none" dirty="0">
              <a:solidFill>
                <a:srgbClr val="0097A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Ordine degli Ingegneri di Bologna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Collegio geometri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19998" marR="0" lvl="1" indent="-1809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tillium Web"/>
              <a:buAutoNum type="arabicPeriod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Raggruppamento di professionisti (ing., arch., </a:t>
            </a:r>
            <a:r>
              <a:rPr lang="it-IT" sz="1200" b="0" i="0" u="none" strike="noStrike" cap="non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agr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.)</a:t>
            </a: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83399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Titillium Web"/>
              <a:buChar char="➔"/>
            </a:pPr>
            <a:r>
              <a:rPr lang="it-IT" sz="1200" b="1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Singoli cittadini</a:t>
            </a:r>
            <a:r>
              <a:rPr lang="it-IT" sz="1200" b="1" i="0" u="none" strike="noStrike" cap="none" dirty="0">
                <a:solidFill>
                  <a:srgbClr val="0097A7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(4)</a:t>
            </a:r>
            <a:endParaRPr sz="1200" b="1" i="0" u="none" strike="noStrike" cap="none" dirty="0">
              <a:solidFill>
                <a:srgbClr val="0097A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b1623fcd44_0_180"/>
          <p:cNvSpPr txBox="1"/>
          <p:nvPr/>
        </p:nvSpPr>
        <p:spPr>
          <a:xfrm>
            <a:off x="286050" y="1372549"/>
            <a:ext cx="8591400" cy="327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700" dirty="0" smtClean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7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700" dirty="0" smtClean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7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 smtClean="0">
                <a:latin typeface="Titillium Web"/>
                <a:ea typeface="Titillium Web"/>
                <a:cs typeface="Titillium Web"/>
                <a:sym typeface="Titillium Web"/>
              </a:rPr>
              <a:t>Oltre </a:t>
            </a:r>
            <a:r>
              <a:rPr lang="it-IT" sz="1700" dirty="0">
                <a:latin typeface="Titillium Web"/>
                <a:ea typeface="Titillium Web"/>
                <a:cs typeface="Titillium Web"/>
                <a:sym typeface="Titillium Web"/>
              </a:rPr>
              <a:t>alle osservazioni, sono pervenuti alcuni</a:t>
            </a:r>
            <a:r>
              <a:rPr lang="it-IT" sz="1700" b="1" dirty="0">
                <a:latin typeface="Titillium Web"/>
                <a:ea typeface="Titillium Web"/>
                <a:cs typeface="Titillium Web"/>
                <a:sym typeface="Titillium Web"/>
              </a:rPr>
              <a:t> contributi da parte degli Enti </a:t>
            </a:r>
            <a:r>
              <a:rPr lang="it-IT" sz="1700" b="1" dirty="0" smtClean="0">
                <a:latin typeface="Titillium Web"/>
                <a:ea typeface="Titillium Web"/>
                <a:cs typeface="Titillium Web"/>
                <a:sym typeface="Titillium Web"/>
              </a:rPr>
              <a:t>ambientali </a:t>
            </a:r>
            <a:r>
              <a:rPr lang="it-IT" sz="1700" dirty="0">
                <a:latin typeface="Titillium Web"/>
                <a:ea typeface="Titillium Web"/>
                <a:cs typeface="Titillium Web"/>
                <a:sym typeface="Titillium Web"/>
              </a:rPr>
              <a:t>che, ai sensi dell’art. 45 comma 6, hanno presentato considerazioni e proposte, ferma restando la possibilità per tali Enti di esprimere il proprio parere di competenza nella fase successiva</a:t>
            </a:r>
            <a:endParaRPr sz="17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>
                <a:latin typeface="Titillium Web"/>
                <a:ea typeface="Titillium Web"/>
                <a:cs typeface="Titillium Web"/>
                <a:sym typeface="Titillium Web"/>
              </a:rPr>
              <a:t>all’adozione, nell’ambito del</a:t>
            </a:r>
            <a:r>
              <a:rPr lang="it-IT" sz="1700" b="1" dirty="0">
                <a:latin typeface="Titillium Web"/>
                <a:ea typeface="Titillium Web"/>
                <a:cs typeface="Titillium Web"/>
                <a:sym typeface="Titillium Web"/>
              </a:rPr>
              <a:t> Comitato Urbanistico Regionale (CUR). </a:t>
            </a:r>
            <a:endParaRPr sz="1700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82" name="Google Shape;382;gb1623fcd44_0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b1623fcd44_0_180"/>
          <p:cNvSpPr/>
          <p:nvPr/>
        </p:nvSpPr>
        <p:spPr>
          <a:xfrm>
            <a:off x="3111925" y="576625"/>
            <a:ext cx="2145300" cy="415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b1623fcd44_0_180"/>
          <p:cNvSpPr txBox="1"/>
          <p:nvPr/>
        </p:nvSpPr>
        <p:spPr>
          <a:xfrm>
            <a:off x="2047425" y="99875"/>
            <a:ext cx="5318400" cy="9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1">
                <a:latin typeface="Titillium Web"/>
                <a:ea typeface="Titillium Web"/>
                <a:cs typeface="Titillium Web"/>
                <a:sym typeface="Titillium Web"/>
              </a:rPr>
              <a:t>CONTRIBUTI</a:t>
            </a:r>
            <a:endParaRPr sz="2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8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gb1623fcd44_0_58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797" t="9136" r="50875" b="1475"/>
          <a:stretch/>
        </p:blipFill>
        <p:spPr>
          <a:xfrm>
            <a:off x="2628000" y="1327500"/>
            <a:ext cx="3888000" cy="376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b1623fcd44_0_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121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b1623fcd44_0_58"/>
          <p:cNvSpPr/>
          <p:nvPr/>
        </p:nvSpPr>
        <p:spPr>
          <a:xfrm>
            <a:off x="3111925" y="576625"/>
            <a:ext cx="2145300" cy="415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b1623fcd44_0_58"/>
          <p:cNvSpPr txBox="1"/>
          <p:nvPr/>
        </p:nvSpPr>
        <p:spPr>
          <a:xfrm>
            <a:off x="2047425" y="99875"/>
            <a:ext cx="5318400" cy="9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1">
                <a:latin typeface="Titillium Web"/>
                <a:ea typeface="Titillium Web"/>
                <a:cs typeface="Titillium Web"/>
                <a:sym typeface="Titillium Web"/>
              </a:rPr>
              <a:t>TEMATICHE PRINCIPALI</a:t>
            </a:r>
            <a:endParaRPr sz="2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8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gb13389febf_0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086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b13389febf_0_379"/>
          <p:cNvSpPr/>
          <p:nvPr/>
        </p:nvSpPr>
        <p:spPr>
          <a:xfrm>
            <a:off x="3111925" y="576625"/>
            <a:ext cx="2145300" cy="415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b13389febf_0_379"/>
          <p:cNvSpPr txBox="1"/>
          <p:nvPr/>
        </p:nvSpPr>
        <p:spPr>
          <a:xfrm>
            <a:off x="2047425" y="99875"/>
            <a:ext cx="5318400" cy="9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500"/>
            </a:pPr>
            <a:r>
              <a:rPr lang="it-IT" sz="2500" b="1" dirty="0" smtClean="0">
                <a:latin typeface="Titillium Web"/>
                <a:ea typeface="Titillium Web"/>
                <a:cs typeface="Titillium Web"/>
                <a:sym typeface="Titillium Web"/>
              </a:rPr>
              <a:t>Il documento </a:t>
            </a:r>
            <a:r>
              <a:rPr lang="it-IT" sz="2500" b="1" dirty="0">
                <a:latin typeface="Titillium Web"/>
                <a:ea typeface="Titillium Web"/>
                <a:cs typeface="Titillium Web"/>
                <a:sym typeface="Titillium Web"/>
              </a:rPr>
              <a:t>“Proposta di decisione sulle osservazioni”</a:t>
            </a:r>
          </a:p>
        </p:txBody>
      </p:sp>
      <p:sp>
        <p:nvSpPr>
          <p:cNvPr id="544" name="Google Shape;544;gb13389febf_0_379"/>
          <p:cNvSpPr txBox="1"/>
          <p:nvPr/>
        </p:nvSpPr>
        <p:spPr>
          <a:xfrm>
            <a:off x="228600" y="1177825"/>
            <a:ext cx="8686800" cy="3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Le osservazioni sono state suddivise in più </a:t>
            </a:r>
            <a:r>
              <a:rPr lang="it-IT" b="1" dirty="0">
                <a:latin typeface="Lato"/>
                <a:ea typeface="Lato"/>
                <a:cs typeface="Lato"/>
                <a:sym typeface="Lato"/>
              </a:rPr>
              <a:t>“richieste”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Le singole richieste sono state organizzate in sei </a:t>
            </a:r>
            <a:r>
              <a:rPr lang="it-IT" b="1" dirty="0">
                <a:latin typeface="Lato"/>
                <a:ea typeface="Lato"/>
                <a:cs typeface="Lato"/>
                <a:sym typeface="Lato"/>
              </a:rPr>
              <a:t>macro temi </a:t>
            </a:r>
            <a:r>
              <a:rPr lang="it-IT" dirty="0">
                <a:latin typeface="Lato"/>
                <a:ea typeface="Lato"/>
                <a:cs typeface="Lato"/>
                <a:sym typeface="Lato"/>
              </a:rPr>
              <a:t>che rispecchiano l’impostazione del PTM, in particolare del documento “Regole”.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A ogni richiesta è stata associata una </a:t>
            </a:r>
            <a:r>
              <a:rPr lang="it-IT" b="1" dirty="0">
                <a:latin typeface="Lato"/>
                <a:ea typeface="Lato"/>
                <a:cs typeface="Lato"/>
                <a:sym typeface="Lato"/>
              </a:rPr>
              <a:t>scheda di controdeduzione</a:t>
            </a:r>
            <a:r>
              <a:rPr lang="it-IT" dirty="0">
                <a:latin typeface="Lato"/>
                <a:ea typeface="Lato"/>
                <a:cs typeface="Lato"/>
                <a:sym typeface="Lato"/>
              </a:rPr>
              <a:t> in cui viene attribuito </a:t>
            </a:r>
            <a:r>
              <a:rPr lang="it-IT" b="1" dirty="0">
                <a:latin typeface="Lato"/>
                <a:ea typeface="Lato"/>
                <a:cs typeface="Lato"/>
                <a:sym typeface="Lato"/>
              </a:rPr>
              <a:t>l’accoglimento</a:t>
            </a:r>
            <a:r>
              <a:rPr lang="it-IT" dirty="0">
                <a:latin typeface="Lato"/>
                <a:ea typeface="Lato"/>
                <a:cs typeface="Lato"/>
                <a:sym typeface="Lato"/>
              </a:rPr>
              <a:t>, secondo le seguenti categorizzazioni: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Accolta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Non accolta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Parzialmente accolta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it-IT" dirty="0">
                <a:latin typeface="Lato"/>
                <a:ea typeface="Lato"/>
                <a:cs typeface="Lato"/>
                <a:sym typeface="Lato"/>
              </a:rPr>
              <a:t>Non pertinente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5" name="Google Shape;545;gb13389febf_0_3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500" y="3713475"/>
            <a:ext cx="2916241" cy="1210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6" name="Google Shape;546;gb13389febf_0_379"/>
          <p:cNvCxnSpPr/>
          <p:nvPr/>
        </p:nvCxnSpPr>
        <p:spPr>
          <a:xfrm>
            <a:off x="3628750" y="3846725"/>
            <a:ext cx="6288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gb13389febf_0_379"/>
          <p:cNvCxnSpPr/>
          <p:nvPr/>
        </p:nvCxnSpPr>
        <p:spPr>
          <a:xfrm>
            <a:off x="3628750" y="4318900"/>
            <a:ext cx="6288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gb13389febf_0_379"/>
          <p:cNvCxnSpPr/>
          <p:nvPr/>
        </p:nvCxnSpPr>
        <p:spPr>
          <a:xfrm>
            <a:off x="3628750" y="4791075"/>
            <a:ext cx="6288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9" name="Google Shape;549;gb13389febf_0_379"/>
          <p:cNvSpPr txBox="1"/>
          <p:nvPr/>
        </p:nvSpPr>
        <p:spPr>
          <a:xfrm>
            <a:off x="4421525" y="3639125"/>
            <a:ext cx="15240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575757"/>
                </a:solidFill>
                <a:latin typeface="Lato"/>
                <a:ea typeface="Lato"/>
                <a:cs typeface="Lato"/>
                <a:sym typeface="Lato"/>
              </a:rPr>
              <a:t>MACRO TEMA</a:t>
            </a:r>
            <a:endParaRPr b="1">
              <a:solidFill>
                <a:srgbClr val="57575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gb13389febf_0_379"/>
          <p:cNvSpPr txBox="1"/>
          <p:nvPr/>
        </p:nvSpPr>
        <p:spPr>
          <a:xfrm>
            <a:off x="4421525" y="4111300"/>
            <a:ext cx="15240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575757"/>
                </a:solidFill>
                <a:latin typeface="Lato"/>
                <a:ea typeface="Lato"/>
                <a:cs typeface="Lato"/>
                <a:sym typeface="Lato"/>
              </a:rPr>
              <a:t>MACRO TEMA</a:t>
            </a:r>
            <a:endParaRPr b="1">
              <a:solidFill>
                <a:srgbClr val="57575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1" name="Google Shape;551;gb13389febf_0_379"/>
          <p:cNvSpPr txBox="1"/>
          <p:nvPr/>
        </p:nvSpPr>
        <p:spPr>
          <a:xfrm>
            <a:off x="4421525" y="4583475"/>
            <a:ext cx="15240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575757"/>
                </a:solidFill>
                <a:latin typeface="Lato"/>
                <a:ea typeface="Lato"/>
                <a:cs typeface="Lato"/>
                <a:sym typeface="Lato"/>
              </a:rPr>
              <a:t>MACRO TEMA</a:t>
            </a:r>
            <a:endParaRPr b="1">
              <a:solidFill>
                <a:srgbClr val="575757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52" name="Google Shape;552;gb13389febf_0_379"/>
          <p:cNvCxnSpPr/>
          <p:nvPr/>
        </p:nvCxnSpPr>
        <p:spPr>
          <a:xfrm>
            <a:off x="5924275" y="3846725"/>
            <a:ext cx="6288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3" name="Google Shape;553;gb13389febf_0_379"/>
          <p:cNvCxnSpPr/>
          <p:nvPr/>
        </p:nvCxnSpPr>
        <p:spPr>
          <a:xfrm>
            <a:off x="5924275" y="4318900"/>
            <a:ext cx="6288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gb13389febf_0_379"/>
          <p:cNvCxnSpPr/>
          <p:nvPr/>
        </p:nvCxnSpPr>
        <p:spPr>
          <a:xfrm>
            <a:off x="5924275" y="4791075"/>
            <a:ext cx="6288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5" name="Google Shape;555;gb13389febf_0_379"/>
          <p:cNvSpPr txBox="1"/>
          <p:nvPr/>
        </p:nvSpPr>
        <p:spPr>
          <a:xfrm>
            <a:off x="6738300" y="3637275"/>
            <a:ext cx="16932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575757"/>
                </a:solidFill>
                <a:latin typeface="Lato"/>
                <a:ea typeface="Lato"/>
                <a:cs typeface="Lato"/>
                <a:sym typeface="Lato"/>
              </a:rPr>
              <a:t>ACCOGLIMENTO</a:t>
            </a:r>
            <a:endParaRPr b="1">
              <a:solidFill>
                <a:srgbClr val="57575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6" name="Google Shape;556;gb13389febf_0_379"/>
          <p:cNvSpPr txBox="1"/>
          <p:nvPr/>
        </p:nvSpPr>
        <p:spPr>
          <a:xfrm>
            <a:off x="6738300" y="4111300"/>
            <a:ext cx="16455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575757"/>
                </a:solidFill>
                <a:latin typeface="Lato"/>
                <a:ea typeface="Lato"/>
                <a:cs typeface="Lato"/>
                <a:sym typeface="Lato"/>
              </a:rPr>
              <a:t>ACCOGLIMENTO</a:t>
            </a:r>
            <a:endParaRPr b="1">
              <a:solidFill>
                <a:srgbClr val="57575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7" name="Google Shape;557;gb13389febf_0_379"/>
          <p:cNvSpPr txBox="1"/>
          <p:nvPr/>
        </p:nvSpPr>
        <p:spPr>
          <a:xfrm>
            <a:off x="6738300" y="4583475"/>
            <a:ext cx="16455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575757"/>
                </a:solidFill>
                <a:latin typeface="Lato"/>
                <a:ea typeface="Lato"/>
                <a:cs typeface="Lato"/>
                <a:sym typeface="Lato"/>
              </a:rPr>
              <a:t>ACCOGLIMENTO</a:t>
            </a:r>
            <a:endParaRPr b="1">
              <a:solidFill>
                <a:srgbClr val="57575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gb13389febf_0_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0862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gb13389febf_0_405"/>
          <p:cNvSpPr/>
          <p:nvPr/>
        </p:nvSpPr>
        <p:spPr>
          <a:xfrm>
            <a:off x="3111925" y="576625"/>
            <a:ext cx="2145300" cy="415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b13389febf_0_405"/>
          <p:cNvSpPr txBox="1"/>
          <p:nvPr/>
        </p:nvSpPr>
        <p:spPr>
          <a:xfrm>
            <a:off x="2047425" y="99875"/>
            <a:ext cx="5318400" cy="9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500" b="1">
                <a:latin typeface="Titillium Web"/>
                <a:ea typeface="Titillium Web"/>
                <a:cs typeface="Titillium Web"/>
                <a:sym typeface="Titillium Web"/>
              </a:rPr>
              <a:t>OSSERVAZIONI</a:t>
            </a:r>
            <a:endParaRPr sz="1900" b="1" strike="sngStrike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1900" b="1">
                <a:latin typeface="Titillium Web"/>
                <a:ea typeface="Titillium Web"/>
                <a:cs typeface="Titillium Web"/>
                <a:sym typeface="Titillium Web"/>
              </a:rPr>
              <a:t>Schede di lettura</a:t>
            </a:r>
            <a:endParaRPr sz="19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65" name="Google Shape;565;gb13389febf_0_405"/>
          <p:cNvSpPr txBox="1"/>
          <p:nvPr/>
        </p:nvSpPr>
        <p:spPr>
          <a:xfrm>
            <a:off x="457200" y="1485900"/>
            <a:ext cx="5787300" cy="3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latin typeface="Lato"/>
                <a:ea typeface="Lato"/>
                <a:cs typeface="Lato"/>
                <a:sym typeface="Lato"/>
              </a:rPr>
              <a:t>Per permettere a ogni soggetto proponente di capire come è stata analizzata la propria osservazione e come è stata suddivisa in richieste, sono state redatte delle </a:t>
            </a:r>
            <a:r>
              <a:rPr lang="it-IT" sz="1500" b="1" dirty="0">
                <a:latin typeface="Lato"/>
                <a:ea typeface="Lato"/>
                <a:cs typeface="Lato"/>
                <a:sym typeface="Lato"/>
              </a:rPr>
              <a:t>schede di lettura sintetiche</a:t>
            </a:r>
            <a:r>
              <a:rPr lang="it-IT" sz="1500" dirty="0">
                <a:latin typeface="Lato"/>
                <a:ea typeface="Lato"/>
                <a:cs typeface="Lato"/>
                <a:sym typeface="Lato"/>
              </a:rPr>
              <a:t> per soggetto proponente che riportano il </a:t>
            </a:r>
            <a:r>
              <a:rPr lang="it-IT" sz="1500" dirty="0" err="1">
                <a:latin typeface="Lato"/>
                <a:ea typeface="Lato"/>
                <a:cs typeface="Lato"/>
                <a:sym typeface="Lato"/>
              </a:rPr>
              <a:t>macrotema</a:t>
            </a:r>
            <a:r>
              <a:rPr lang="it-IT" sz="1500" dirty="0">
                <a:latin typeface="Lato"/>
                <a:ea typeface="Lato"/>
                <a:cs typeface="Lato"/>
                <a:sym typeface="Lato"/>
              </a:rPr>
              <a:t> all’interno del quale sono contenute le richieste, la tipologia di accoglimento e il loro numero identificativo. </a:t>
            </a:r>
            <a:endParaRPr sz="15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latin typeface="Lato"/>
                <a:ea typeface="Lato"/>
                <a:cs typeface="Lato"/>
                <a:sym typeface="Lato"/>
              </a:rPr>
              <a:t>Tramite questo numero, si rimanda alla specifica </a:t>
            </a:r>
            <a:r>
              <a:rPr lang="it-IT" sz="1500" b="1" dirty="0">
                <a:latin typeface="Lato"/>
                <a:ea typeface="Lato"/>
                <a:cs typeface="Lato"/>
                <a:sym typeface="Lato"/>
              </a:rPr>
              <a:t>scheda di controdeduzione</a:t>
            </a:r>
            <a:r>
              <a:rPr lang="it-IT" sz="1500" dirty="0">
                <a:latin typeface="Lato"/>
                <a:ea typeface="Lato"/>
                <a:cs typeface="Lato"/>
                <a:sym typeface="Lato"/>
              </a:rPr>
              <a:t> nella quale sono inoltre riportati: </a:t>
            </a:r>
            <a:endParaRPr sz="15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just" rtl="0">
              <a:spcBef>
                <a:spcPts val="1000"/>
              </a:spcBef>
              <a:spcAft>
                <a:spcPts val="0"/>
              </a:spcAft>
              <a:buSzPts val="1500"/>
              <a:buFont typeface="Lato"/>
              <a:buChar char="-"/>
            </a:pPr>
            <a:r>
              <a:rPr lang="it-IT" sz="1500" dirty="0">
                <a:latin typeface="Lato"/>
                <a:ea typeface="Lato"/>
                <a:cs typeface="Lato"/>
                <a:sym typeface="Lato"/>
              </a:rPr>
              <a:t>il contenuto sintetico della richiesta</a:t>
            </a:r>
            <a:endParaRPr sz="15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Font typeface="Lato"/>
              <a:buChar char="-"/>
            </a:pPr>
            <a:r>
              <a:rPr lang="it-IT" sz="1500" dirty="0">
                <a:latin typeface="Lato"/>
                <a:ea typeface="Lato"/>
                <a:cs typeface="Lato"/>
                <a:sym typeface="Lato"/>
              </a:rPr>
              <a:t>la proposta di modifica al piano</a:t>
            </a:r>
            <a:endParaRPr sz="15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Font typeface="Lato"/>
              <a:buChar char="-"/>
            </a:pPr>
            <a:r>
              <a:rPr lang="it-IT" sz="1500" dirty="0">
                <a:latin typeface="Lato"/>
                <a:ea typeface="Lato"/>
                <a:cs typeface="Lato"/>
                <a:sym typeface="Lato"/>
              </a:rPr>
              <a:t>la relativa controdeduzione</a:t>
            </a:r>
            <a:endParaRPr sz="15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Font typeface="Lato"/>
              <a:buChar char="-"/>
            </a:pPr>
            <a:r>
              <a:rPr lang="it-IT" sz="1500" dirty="0">
                <a:latin typeface="Lato"/>
                <a:ea typeface="Lato"/>
                <a:cs typeface="Lato"/>
                <a:sym typeface="Lato"/>
              </a:rPr>
              <a:t>le eventuali modifiche apportate.</a:t>
            </a:r>
            <a:endParaRPr sz="15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6" name="Google Shape;566;gb13389febf_0_405"/>
          <p:cNvPicPr preferRelativeResize="0"/>
          <p:nvPr/>
        </p:nvPicPr>
        <p:blipFill rotWithShape="1">
          <a:blip r:embed="rId4">
            <a:alphaModFix/>
          </a:blip>
          <a:srcRect b="13629"/>
          <a:stretch/>
        </p:blipFill>
        <p:spPr>
          <a:xfrm>
            <a:off x="6396900" y="2201452"/>
            <a:ext cx="2594701" cy="22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538"/>
            <a:ext cx="9144000" cy="121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7"/>
          <p:cNvSpPr/>
          <p:nvPr/>
        </p:nvSpPr>
        <p:spPr>
          <a:xfrm>
            <a:off x="3111925" y="576625"/>
            <a:ext cx="2145300" cy="415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7"/>
          <p:cNvSpPr txBox="1"/>
          <p:nvPr/>
        </p:nvSpPr>
        <p:spPr>
          <a:xfrm>
            <a:off x="1947550" y="234325"/>
            <a:ext cx="5310000" cy="74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2100" b="1" dirty="0" smtClean="0">
                <a:solidFill>
                  <a:schemeClr val="tx2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PARERE MOTIVATO DEL CUR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2100" b="1" i="0" u="none" strike="noStrike" cap="none" dirty="0" smtClean="0">
                <a:solidFill>
                  <a:schemeClr val="tx2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procedimento</a:t>
            </a:r>
            <a:endParaRPr sz="2600" b="1" i="0" u="none" strike="noStrike" cap="none" dirty="0">
              <a:solidFill>
                <a:schemeClr val="tx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" name="Google Shape;348;p37"/>
          <p:cNvSpPr/>
          <p:nvPr/>
        </p:nvSpPr>
        <p:spPr>
          <a:xfrm>
            <a:off x="224075" y="1347975"/>
            <a:ext cx="86373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 dirty="0" smtClean="0">
                <a:solidFill>
                  <a:schemeClr val="tx2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24/12/2020 il PTM adottato è stato trasmesso al </a:t>
            </a:r>
            <a:r>
              <a:rPr lang="it-IT" sz="1400" b="1" i="0" u="none" strike="noStrike" cap="none" dirty="0">
                <a:solidFill>
                  <a:schemeClr val="tx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Comitato Urbanistico Regionale (CUR)</a:t>
            </a:r>
            <a:r>
              <a:rPr lang="it-IT" sz="1400" b="0" i="0" u="none" strike="noStrike" cap="none" dirty="0">
                <a:solidFill>
                  <a:schemeClr val="tx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l’espressione </a:t>
            </a:r>
            <a:r>
              <a:rPr lang="it-IT" sz="140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</a:t>
            </a:r>
            <a:r>
              <a:rPr lang="it-IT" sz="14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140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parere motivato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" name="Google Shape;349;p37"/>
          <p:cNvSpPr txBox="1"/>
          <p:nvPr/>
        </p:nvSpPr>
        <p:spPr>
          <a:xfrm>
            <a:off x="224175" y="2213263"/>
            <a:ext cx="8637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itillium Web"/>
                <a:ea typeface="Titillium Web"/>
                <a:cs typeface="Titillium Web"/>
                <a:sym typeface="Titillium Web"/>
              </a:rPr>
              <a:t>Tra il 21 gennaio 2021 e il 9 marzo 2021 si sono svolti i </a:t>
            </a:r>
            <a:r>
              <a:rPr lang="it-IT" b="1" dirty="0">
                <a:solidFill>
                  <a:schemeClr val="tx2"/>
                </a:solidFill>
                <a:latin typeface="Titillium Web"/>
                <a:ea typeface="Titillium Web"/>
                <a:cs typeface="Titillium Web"/>
                <a:sym typeface="Titillium Web"/>
              </a:rPr>
              <a:t>lavori del CUR</a:t>
            </a:r>
            <a:r>
              <a:rPr lang="it-IT" dirty="0">
                <a:solidFill>
                  <a:schemeClr val="tx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dirty="0">
                <a:latin typeface="Titillium Web"/>
                <a:ea typeface="Titillium Web"/>
                <a:cs typeface="Titillium Web"/>
                <a:sym typeface="Titillium Web"/>
              </a:rPr>
              <a:t>per il confronto sui contenuti del PTM con la Regione Emilia-Romagna. Sono state convocate due sedute del Comitato e tre sedute della Struttura Tecnica Operativa (STO) di supporto, oltre a numerosi incontri tecnici.</a:t>
            </a:r>
            <a:endParaRPr dirty="0"/>
          </a:p>
        </p:txBody>
      </p:sp>
      <p:sp>
        <p:nvSpPr>
          <p:cNvPr id="350" name="Google Shape;350;p37"/>
          <p:cNvSpPr txBox="1"/>
          <p:nvPr/>
        </p:nvSpPr>
        <p:spPr>
          <a:xfrm>
            <a:off x="224075" y="3288389"/>
            <a:ext cx="86373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Titillium Web"/>
                <a:ea typeface="Titillium Web"/>
                <a:cs typeface="Titillium Web"/>
                <a:sym typeface="Titillium Web"/>
              </a:rPr>
              <a:t>La conclusione del procedimento è avvenuta in anticipo rispetto al termine fissato dalla legge, con la trasmissione del </a:t>
            </a:r>
            <a:r>
              <a:rPr lang="it-IT" sz="1800" b="1" dirty="0">
                <a:solidFill>
                  <a:schemeClr val="accent3">
                    <a:lumMod val="75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parere motivato favorevole </a:t>
            </a:r>
            <a:r>
              <a:rPr lang="it-IT" dirty="0">
                <a:latin typeface="Titillium Web"/>
                <a:ea typeface="Titillium Web"/>
                <a:cs typeface="Titillium Web"/>
                <a:sym typeface="Titillium Web"/>
              </a:rPr>
              <a:t>nel quale la RER </a:t>
            </a:r>
            <a:r>
              <a:rPr lang="it-IT" dirty="0" smtClean="0">
                <a:latin typeface="Titillium Web"/>
                <a:ea typeface="Titillium Web"/>
                <a:cs typeface="Titillium Web"/>
                <a:sym typeface="Titillium Web"/>
              </a:rPr>
              <a:t>ha espresso la </a:t>
            </a:r>
            <a:r>
              <a:rPr lang="it-IT" b="1" dirty="0" smtClean="0">
                <a:latin typeface="Titillium Web"/>
                <a:ea typeface="Titillium Web"/>
                <a:cs typeface="Titillium Web"/>
                <a:sym typeface="Titillium Web"/>
              </a:rPr>
              <a:t>valutazione di sostenibilità ambientale e territoriale (</a:t>
            </a:r>
            <a:r>
              <a:rPr lang="it-IT" b="1" dirty="0" err="1" smtClean="0">
                <a:latin typeface="Titillium Web"/>
                <a:ea typeface="Titillium Web"/>
                <a:cs typeface="Titillium Web"/>
                <a:sym typeface="Titillium Web"/>
              </a:rPr>
              <a:t>ValSAT</a:t>
            </a:r>
            <a:r>
              <a:rPr lang="it-IT" b="1" dirty="0" smtClean="0">
                <a:latin typeface="Titillium Web"/>
                <a:ea typeface="Titillium Web"/>
                <a:cs typeface="Titillium Web"/>
                <a:sym typeface="Titillium Web"/>
              </a:rPr>
              <a:t>) </a:t>
            </a:r>
            <a:r>
              <a:rPr lang="it-IT" dirty="0" smtClean="0">
                <a:latin typeface="Titillium Web"/>
                <a:ea typeface="Titillium Web"/>
                <a:cs typeface="Titillium Web"/>
                <a:sym typeface="Titillium Web"/>
              </a:rPr>
              <a:t>del PTM e condiviso </a:t>
            </a:r>
            <a:r>
              <a:rPr lang="it-IT" dirty="0">
                <a:latin typeface="Titillium Web"/>
                <a:ea typeface="Titillium Web"/>
                <a:cs typeface="Titillium Web"/>
                <a:sym typeface="Titillium Web"/>
              </a:rPr>
              <a:t>l’impostazione e le scelte di pianificazione contenute nel PTM attestandone</a:t>
            </a:r>
            <a:r>
              <a:rPr lang="it-IT" b="1" dirty="0">
                <a:latin typeface="Titillium Web"/>
                <a:ea typeface="Titillium Web"/>
                <a:cs typeface="Titillium Web"/>
                <a:sym typeface="Titillium Web"/>
              </a:rPr>
              <a:t> la </a:t>
            </a:r>
            <a:r>
              <a:rPr lang="it-IT" b="1" dirty="0" smtClean="0">
                <a:latin typeface="Titillium Web"/>
                <a:ea typeface="Titillium Web"/>
                <a:cs typeface="Titillium Web"/>
                <a:sym typeface="Titillium Web"/>
              </a:rPr>
              <a:t>legittimità , la conformità </a:t>
            </a:r>
            <a:r>
              <a:rPr lang="it-IT" b="1" dirty="0">
                <a:latin typeface="Titillium Web"/>
                <a:ea typeface="Titillium Web"/>
                <a:cs typeface="Titillium Web"/>
                <a:sym typeface="Titillium Web"/>
              </a:rPr>
              <a:t>alla legge e alla pianificazione </a:t>
            </a:r>
            <a:r>
              <a:rPr lang="it-IT" b="1" dirty="0" smtClean="0">
                <a:latin typeface="Titillium Web"/>
                <a:ea typeface="Titillium Web"/>
                <a:cs typeface="Titillium Web"/>
                <a:sym typeface="Titillium Web"/>
              </a:rPr>
              <a:t>regionale. </a:t>
            </a:r>
            <a:endParaRPr b="1" dirty="0"/>
          </a:p>
        </p:txBody>
      </p:sp>
      <p:cxnSp>
        <p:nvCxnSpPr>
          <p:cNvPr id="351" name="Google Shape;351;p37"/>
          <p:cNvCxnSpPr>
            <a:stCxn id="348" idx="2"/>
            <a:endCxn id="349" idx="0"/>
          </p:cNvCxnSpPr>
          <p:nvPr/>
        </p:nvCxnSpPr>
        <p:spPr>
          <a:xfrm>
            <a:off x="4542725" y="1861875"/>
            <a:ext cx="0" cy="351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2" name="Google Shape;352;p37"/>
          <p:cNvCxnSpPr/>
          <p:nvPr/>
        </p:nvCxnSpPr>
        <p:spPr>
          <a:xfrm>
            <a:off x="4542725" y="3033134"/>
            <a:ext cx="0" cy="2438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3" name="Google Shape;353;p37"/>
          <p:cNvSpPr txBox="1"/>
          <p:nvPr/>
        </p:nvSpPr>
        <p:spPr>
          <a:xfrm>
            <a:off x="224075" y="4578625"/>
            <a:ext cx="863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latin typeface="Titillium Web"/>
                <a:ea typeface="Titillium Web"/>
                <a:cs typeface="Titillium Web"/>
                <a:sym typeface="Titillium Web"/>
              </a:rPr>
              <a:t>Il  PTM è stato adeguato</a:t>
            </a:r>
            <a:r>
              <a:rPr lang="it-IT">
                <a:latin typeface="Titillium Web"/>
                <a:ea typeface="Titillium Web"/>
                <a:cs typeface="Titillium Web"/>
                <a:sym typeface="Titillium Web"/>
              </a:rPr>
              <a:t> alle valutazioni conclusive e vincolanti contenute nel parere ai fini dell’approvazione.</a:t>
            </a:r>
            <a:endParaRPr/>
          </a:p>
        </p:txBody>
      </p:sp>
      <p:cxnSp>
        <p:nvCxnSpPr>
          <p:cNvPr id="354" name="Google Shape;354;p37"/>
          <p:cNvCxnSpPr>
            <a:stCxn id="350" idx="2"/>
            <a:endCxn id="353" idx="0"/>
          </p:cNvCxnSpPr>
          <p:nvPr/>
        </p:nvCxnSpPr>
        <p:spPr>
          <a:xfrm>
            <a:off x="4542725" y="4396354"/>
            <a:ext cx="0" cy="1822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1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538"/>
            <a:ext cx="9144000" cy="121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7"/>
          <p:cNvSpPr/>
          <p:nvPr/>
        </p:nvSpPr>
        <p:spPr>
          <a:xfrm>
            <a:off x="3111925" y="576625"/>
            <a:ext cx="2145300" cy="415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7"/>
          <p:cNvSpPr txBox="1"/>
          <p:nvPr/>
        </p:nvSpPr>
        <p:spPr>
          <a:xfrm>
            <a:off x="1947550" y="234325"/>
            <a:ext cx="5310000" cy="74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2100" b="1" dirty="0" smtClean="0">
                <a:solidFill>
                  <a:schemeClr val="tx2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PARERE MOTIVATO DEL CUR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2100" b="1" dirty="0" smtClean="0">
                <a:solidFill>
                  <a:schemeClr val="tx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contenuti</a:t>
            </a:r>
          </a:p>
        </p:txBody>
      </p:sp>
      <p:sp>
        <p:nvSpPr>
          <p:cNvPr id="12" name="Google Shape;378;p40"/>
          <p:cNvSpPr txBox="1"/>
          <p:nvPr/>
        </p:nvSpPr>
        <p:spPr>
          <a:xfrm>
            <a:off x="194033" y="1445187"/>
            <a:ext cx="6889673" cy="22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 dirty="0" smtClean="0">
                <a:latin typeface="Titillium Web"/>
                <a:ea typeface="Titillium Web"/>
                <a:cs typeface="Titillium Web"/>
                <a:sym typeface="Titillium Web"/>
              </a:rPr>
              <a:t>Il parere motivato attiene </a:t>
            </a:r>
            <a:r>
              <a:rPr lang="it-IT" sz="1800" dirty="0">
                <a:latin typeface="Titillium Web"/>
                <a:ea typeface="Titillium Web"/>
                <a:cs typeface="Titillium Web"/>
                <a:sym typeface="Titillium Web"/>
              </a:rPr>
              <a:t>in particolare: </a:t>
            </a:r>
            <a:endParaRPr sz="1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AutoNum type="arabicPeriod"/>
            </a:pPr>
            <a:r>
              <a:rPr lang="it-IT" sz="1800" dirty="0">
                <a:latin typeface="Titillium Web"/>
                <a:ea typeface="Titillium Web"/>
                <a:cs typeface="Titillium Web"/>
                <a:sym typeface="Titillium Web"/>
              </a:rPr>
              <a:t>al rispetto dei limiti massimi di </a:t>
            </a:r>
            <a:r>
              <a:rPr lang="it-IT" sz="1800" b="1" dirty="0">
                <a:latin typeface="Titillium Web"/>
                <a:ea typeface="Titillium Web"/>
                <a:cs typeface="Titillium Web"/>
                <a:sym typeface="Titillium Web"/>
              </a:rPr>
              <a:t>consumo di suolo</a:t>
            </a:r>
            <a:r>
              <a:rPr lang="it-IT" sz="1800" dirty="0">
                <a:latin typeface="Titillium Web"/>
                <a:ea typeface="Titillium Web"/>
                <a:cs typeface="Titillium Web"/>
                <a:sym typeface="Titillium Web"/>
              </a:rPr>
              <a:t> e all’osservanza della</a:t>
            </a:r>
            <a:r>
              <a:rPr lang="it-IT" sz="1800" b="1" dirty="0">
                <a:latin typeface="Titillium Web"/>
                <a:ea typeface="Titillium Web"/>
                <a:cs typeface="Titillium Web"/>
                <a:sym typeface="Titillium Web"/>
              </a:rPr>
              <a:t> disciplina delle nuove urbanizzazioni</a:t>
            </a:r>
            <a:r>
              <a:rPr lang="it-IT" sz="1800" dirty="0" smtClean="0">
                <a:latin typeface="Titillium Web"/>
                <a:ea typeface="Titillium Web"/>
                <a:cs typeface="Titillium Web"/>
                <a:sym typeface="Titillium Web"/>
              </a:rPr>
              <a:t>;</a:t>
            </a:r>
            <a:endParaRPr sz="1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397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it-IT" sz="1800" dirty="0" smtClean="0">
                <a:latin typeface="Titillium Web"/>
                <a:ea typeface="Titillium Web"/>
                <a:cs typeface="Titillium Web"/>
                <a:sym typeface="Titillium Web"/>
              </a:rPr>
              <a:t>2.    alla </a:t>
            </a:r>
            <a:r>
              <a:rPr lang="it-IT" sz="1800" b="1" dirty="0">
                <a:latin typeface="Titillium Web"/>
                <a:ea typeface="Titillium Web"/>
                <a:cs typeface="Titillium Web"/>
                <a:sym typeface="Titillium Web"/>
              </a:rPr>
              <a:t>conformità alla normativa vigente </a:t>
            </a:r>
            <a:r>
              <a:rPr lang="it-IT" sz="1800" dirty="0">
                <a:latin typeface="Titillium Web"/>
                <a:ea typeface="Titillium Web"/>
                <a:cs typeface="Titillium Web"/>
                <a:sym typeface="Titillium Web"/>
              </a:rPr>
              <a:t>e alla coerenza con le previsioni di competenza degli altri strumenti di pianificazione; </a:t>
            </a:r>
            <a:endParaRPr sz="1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397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it-IT" sz="1800" dirty="0" smtClean="0">
                <a:latin typeface="Titillium Web"/>
                <a:ea typeface="Titillium Web"/>
                <a:cs typeface="Titillium Web"/>
                <a:sym typeface="Titillium Web"/>
              </a:rPr>
              <a:t>3.    alla </a:t>
            </a:r>
            <a:r>
              <a:rPr lang="it-IT" sz="1800" b="1" dirty="0">
                <a:latin typeface="Titillium Web"/>
                <a:ea typeface="Titillium Web"/>
                <a:cs typeface="Titillium Web"/>
                <a:sym typeface="Titillium Web"/>
              </a:rPr>
              <a:t>sostenibilità ambientale e territoriale</a:t>
            </a:r>
            <a:r>
              <a:rPr lang="it-IT" sz="1800" dirty="0" smtClean="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</a:p>
          <a:p>
            <a:pPr marL="1397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sz="1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sz="13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25738" t="24672" r="51137" b="19076"/>
          <a:stretch/>
        </p:blipFill>
        <p:spPr>
          <a:xfrm>
            <a:off x="6682891" y="1568917"/>
            <a:ext cx="2461109" cy="336763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0942" y="4213185"/>
            <a:ext cx="638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dichiarazione di sintesi descrive il percorso e di come si è tenuto conto delle osservazioni e dei pareri.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5243194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692</Words>
  <Application>Microsoft Office PowerPoint</Application>
  <PresentationFormat>Presentazione su schermo (16:9)</PresentationFormat>
  <Paragraphs>104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Raleway</vt:lpstr>
      <vt:lpstr>Helvetica Neue Light</vt:lpstr>
      <vt:lpstr>Arial</vt:lpstr>
      <vt:lpstr>Titillium Web</vt:lpstr>
      <vt:lpstr>Lato</vt:lpstr>
      <vt:lpstr>Helvetica Neue</vt:lpstr>
      <vt:lpstr>Swiss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Mariagrazia Ricci</dc:creator>
  <cp:lastModifiedBy>Susanna Patata</cp:lastModifiedBy>
  <cp:revision>18</cp:revision>
  <dcterms:modified xsi:type="dcterms:W3CDTF">2021-05-13T15:26:06Z</dcterms:modified>
</cp:coreProperties>
</file>